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57" r:id="rId4"/>
    <p:sldId id="258" r:id="rId5"/>
    <p:sldId id="268" r:id="rId6"/>
    <p:sldId id="259" r:id="rId7"/>
    <p:sldId id="260" r:id="rId8"/>
    <p:sldId id="262" r:id="rId9"/>
    <p:sldId id="261" r:id="rId10"/>
    <p:sldId id="264" r:id="rId11"/>
    <p:sldId id="263"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9/13/2016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9/13/2016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9/13/2016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9/13/2016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9/13/2016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Personal Fitness Lesson #2</a:t>
            </a:r>
          </a:p>
        </p:txBody>
      </p:sp>
      <p:sp>
        <p:nvSpPr>
          <p:cNvPr id="3" name="Subtitle 2"/>
          <p:cNvSpPr>
            <a:spLocks noGrp="1"/>
          </p:cNvSpPr>
          <p:nvPr>
            <p:ph type="subTitle" idx="1"/>
          </p:nvPr>
        </p:nvSpPr>
        <p:spPr>
          <a:xfrm>
            <a:off x="3090724" y="3886680"/>
            <a:ext cx="6831673" cy="1086237"/>
          </a:xfrm>
        </p:spPr>
        <p:txBody>
          <a:bodyPr>
            <a:noAutofit/>
          </a:bodyPr>
          <a:lstStyle/>
          <a:p>
            <a:r>
              <a:rPr lang="en-US" sz="4400" dirty="0"/>
              <a:t>Basic Muscle Anatomy and Human Movement</a:t>
            </a:r>
          </a:p>
        </p:txBody>
      </p:sp>
    </p:spTree>
    <p:extLst>
      <p:ext uri="{BB962C8B-B14F-4D97-AF65-F5344CB8AC3E}">
        <p14:creationId xmlns:p14="http://schemas.microsoft.com/office/powerpoint/2010/main" val="373452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685800"/>
            <a:ext cx="4982818" cy="2157884"/>
          </a:xfrm>
        </p:spPr>
        <p:txBody>
          <a:bodyPr/>
          <a:lstStyle/>
          <a:p>
            <a:r>
              <a:rPr lang="en-US" sz="4000" b="1" dirty="0"/>
              <a:t>Circumduction-</a:t>
            </a:r>
            <a:r>
              <a:rPr lang="en-US" sz="4000" dirty="0"/>
              <a:t> </a:t>
            </a:r>
            <a:r>
              <a:rPr lang="en-US" sz="4000" i="1" dirty="0"/>
              <a:t>a circular movement of the joint, such as drawing a circle with your wrist that combines abduction, adduction, flexion, and extension.</a:t>
            </a:r>
          </a:p>
        </p:txBody>
      </p:sp>
      <p:pic>
        <p:nvPicPr>
          <p:cNvPr id="5" name="Content Placeholder 4"/>
          <p:cNvPicPr>
            <a:picLocks noGrp="1" noChangeAspect="1"/>
          </p:cNvPicPr>
          <p:nvPr>
            <p:ph idx="1"/>
          </p:nvPr>
        </p:nvPicPr>
        <p:blipFill>
          <a:blip r:embed="rId2"/>
          <a:stretch>
            <a:fillRect/>
          </a:stretch>
        </p:blipFill>
        <p:spPr>
          <a:xfrm>
            <a:off x="6228521" y="301487"/>
            <a:ext cx="5088833" cy="6186424"/>
          </a:xfrm>
          <a:prstGeom prst="rect">
            <a:avLst/>
          </a:prstGeom>
        </p:spPr>
      </p:pic>
    </p:spTree>
    <p:extLst>
      <p:ext uri="{BB962C8B-B14F-4D97-AF65-F5344CB8AC3E}">
        <p14:creationId xmlns:p14="http://schemas.microsoft.com/office/powerpoint/2010/main" val="135109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808383"/>
            <a:ext cx="4182055" cy="2393110"/>
          </a:xfrm>
        </p:spPr>
        <p:txBody>
          <a:bodyPr/>
          <a:lstStyle/>
          <a:p>
            <a:r>
              <a:rPr lang="en-US" sz="2800" b="1" dirty="0"/>
              <a:t>Lateral (external) Rotation- </a:t>
            </a:r>
            <a:r>
              <a:rPr lang="en-US" sz="2800" i="1" dirty="0"/>
              <a:t>refers to </a:t>
            </a:r>
            <a:r>
              <a:rPr lang="en-US" sz="2800" b="1" i="1" dirty="0"/>
              <a:t>rotation away from (external) the center of the body.</a:t>
            </a:r>
          </a:p>
        </p:txBody>
      </p:sp>
      <p:pic>
        <p:nvPicPr>
          <p:cNvPr id="5" name="Content Placeholder 4"/>
          <p:cNvPicPr>
            <a:picLocks noGrp="1" noChangeAspect="1"/>
          </p:cNvPicPr>
          <p:nvPr>
            <p:ph idx="1"/>
          </p:nvPr>
        </p:nvPicPr>
        <p:blipFill rotWithShape="1">
          <a:blip r:embed="rId2"/>
          <a:srcRect l="46981" t="20618" r="3436" b="7846"/>
          <a:stretch/>
        </p:blipFill>
        <p:spPr>
          <a:xfrm>
            <a:off x="6930887" y="0"/>
            <a:ext cx="4068417" cy="4402236"/>
          </a:xfrm>
          <a:prstGeom prst="rect">
            <a:avLst/>
          </a:prstGeom>
        </p:spPr>
      </p:pic>
      <p:sp>
        <p:nvSpPr>
          <p:cNvPr id="4" name="Text Placeholder 3"/>
          <p:cNvSpPr>
            <a:spLocks noGrp="1"/>
          </p:cNvSpPr>
          <p:nvPr>
            <p:ph type="body" sz="half" idx="2"/>
          </p:nvPr>
        </p:nvSpPr>
        <p:spPr>
          <a:xfrm>
            <a:off x="397565" y="3201493"/>
            <a:ext cx="4182055" cy="3256722"/>
          </a:xfrm>
        </p:spPr>
        <p:txBody>
          <a:bodyPr>
            <a:normAutofit/>
          </a:bodyPr>
          <a:lstStyle/>
          <a:p>
            <a:r>
              <a:rPr lang="en-US" sz="2800" b="1" dirty="0"/>
              <a:t>Medial Rotation</a:t>
            </a:r>
            <a:r>
              <a:rPr lang="en-US" sz="2800" dirty="0"/>
              <a:t>- </a:t>
            </a:r>
            <a:r>
              <a:rPr lang="en-US" sz="2800" i="1" dirty="0"/>
              <a:t>refers to </a:t>
            </a:r>
            <a:r>
              <a:rPr lang="en-US" sz="2800" b="1" i="1" dirty="0"/>
              <a:t>rotation inward toward the center of the body.</a:t>
            </a:r>
          </a:p>
        </p:txBody>
      </p:sp>
      <p:pic>
        <p:nvPicPr>
          <p:cNvPr id="6" name="Picture 5"/>
          <p:cNvPicPr>
            <a:picLocks noChangeAspect="1"/>
          </p:cNvPicPr>
          <p:nvPr/>
        </p:nvPicPr>
        <p:blipFill>
          <a:blip r:embed="rId3"/>
          <a:stretch>
            <a:fillRect/>
          </a:stretch>
        </p:blipFill>
        <p:spPr>
          <a:xfrm>
            <a:off x="7712765" y="4595191"/>
            <a:ext cx="2803014" cy="2102261"/>
          </a:xfrm>
          <a:prstGeom prst="rect">
            <a:avLst/>
          </a:prstGeom>
        </p:spPr>
      </p:pic>
    </p:spTree>
    <p:extLst>
      <p:ext uri="{BB962C8B-B14F-4D97-AF65-F5344CB8AC3E}">
        <p14:creationId xmlns:p14="http://schemas.microsoft.com/office/powerpoint/2010/main" val="176224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94895"/>
            <a:ext cx="5110376" cy="2157884"/>
          </a:xfrm>
        </p:spPr>
        <p:txBody>
          <a:bodyPr/>
          <a:lstStyle/>
          <a:p>
            <a:r>
              <a:rPr lang="en-US" sz="3200" b="1" dirty="0"/>
              <a:t>Pronation-</a:t>
            </a:r>
            <a:r>
              <a:rPr lang="en-US" sz="3200" dirty="0"/>
              <a:t> </a:t>
            </a:r>
            <a:r>
              <a:rPr lang="en-US" sz="3200" b="1" i="1" dirty="0"/>
              <a:t>inward movement or rotation of the forearm or foot.</a:t>
            </a:r>
          </a:p>
        </p:txBody>
      </p:sp>
      <p:pic>
        <p:nvPicPr>
          <p:cNvPr id="5" name="Content Placeholder 4"/>
          <p:cNvPicPr>
            <a:picLocks noGrp="1" noChangeAspect="1"/>
          </p:cNvPicPr>
          <p:nvPr>
            <p:ph idx="1"/>
          </p:nvPr>
        </p:nvPicPr>
        <p:blipFill>
          <a:blip r:embed="rId2"/>
          <a:stretch>
            <a:fillRect/>
          </a:stretch>
        </p:blipFill>
        <p:spPr>
          <a:xfrm>
            <a:off x="5906175" y="155712"/>
            <a:ext cx="5693653" cy="3833191"/>
          </a:xfrm>
          <a:prstGeom prst="rect">
            <a:avLst/>
          </a:prstGeom>
        </p:spPr>
      </p:pic>
      <p:sp>
        <p:nvSpPr>
          <p:cNvPr id="4" name="Text Placeholder 3"/>
          <p:cNvSpPr>
            <a:spLocks noGrp="1"/>
          </p:cNvSpPr>
          <p:nvPr>
            <p:ph type="body" sz="half" idx="2"/>
          </p:nvPr>
        </p:nvSpPr>
        <p:spPr>
          <a:xfrm>
            <a:off x="132521" y="1913281"/>
            <a:ext cx="4982817" cy="3011056"/>
          </a:xfrm>
        </p:spPr>
        <p:txBody>
          <a:bodyPr>
            <a:normAutofit/>
          </a:bodyPr>
          <a:lstStyle/>
          <a:p>
            <a:r>
              <a:rPr lang="en-US" sz="3200" b="1" dirty="0"/>
              <a:t>Supination-</a:t>
            </a:r>
            <a:r>
              <a:rPr lang="en-US" sz="3200" dirty="0"/>
              <a:t> </a:t>
            </a:r>
            <a:r>
              <a:rPr lang="en-US" sz="3200" b="1" i="1" dirty="0"/>
              <a:t>outward movement or rotation of forearm or foot.</a:t>
            </a:r>
          </a:p>
        </p:txBody>
      </p:sp>
      <p:pic>
        <p:nvPicPr>
          <p:cNvPr id="6" name="Picture 5"/>
          <p:cNvPicPr>
            <a:picLocks noChangeAspect="1"/>
          </p:cNvPicPr>
          <p:nvPr/>
        </p:nvPicPr>
        <p:blipFill>
          <a:blip r:embed="rId3"/>
          <a:stretch>
            <a:fillRect/>
          </a:stretch>
        </p:blipFill>
        <p:spPr>
          <a:xfrm>
            <a:off x="6493565" y="4249391"/>
            <a:ext cx="4800600" cy="2120265"/>
          </a:xfrm>
          <a:prstGeom prst="rect">
            <a:avLst/>
          </a:prstGeom>
        </p:spPr>
      </p:pic>
      <p:pic>
        <p:nvPicPr>
          <p:cNvPr id="7" name="Picture 6"/>
          <p:cNvPicPr>
            <a:picLocks noChangeAspect="1"/>
          </p:cNvPicPr>
          <p:nvPr/>
        </p:nvPicPr>
        <p:blipFill>
          <a:blip r:embed="rId4"/>
          <a:stretch>
            <a:fillRect/>
          </a:stretch>
        </p:blipFill>
        <p:spPr>
          <a:xfrm>
            <a:off x="502914" y="3807097"/>
            <a:ext cx="4739984" cy="3004852"/>
          </a:xfrm>
          <a:prstGeom prst="rect">
            <a:avLst/>
          </a:prstGeom>
        </p:spPr>
      </p:pic>
    </p:spTree>
    <p:extLst>
      <p:ext uri="{BB962C8B-B14F-4D97-AF65-F5344CB8AC3E}">
        <p14:creationId xmlns:p14="http://schemas.microsoft.com/office/powerpoint/2010/main" val="6499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3532" y="0"/>
            <a:ext cx="6069496" cy="6584418"/>
          </a:xfrm>
          <a:prstGeom prst="rect">
            <a:avLst/>
          </a:prstGeom>
        </p:spPr>
      </p:pic>
    </p:spTree>
    <p:extLst>
      <p:ext uri="{BB962C8B-B14F-4D97-AF65-F5344CB8AC3E}">
        <p14:creationId xmlns:p14="http://schemas.microsoft.com/office/powerpoint/2010/main" val="361031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3200" dirty="0"/>
              <a:t>Main muscles and joints</a:t>
            </a:r>
          </a:p>
          <a:p>
            <a:r>
              <a:rPr lang="en-US" sz="3200" dirty="0"/>
              <a:t>Joint movements that contract the muscles</a:t>
            </a:r>
          </a:p>
        </p:txBody>
      </p:sp>
    </p:spTree>
    <p:extLst>
      <p:ext uri="{BB962C8B-B14F-4D97-AF65-F5344CB8AC3E}">
        <p14:creationId xmlns:p14="http://schemas.microsoft.com/office/powerpoint/2010/main" val="212992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Muscle Anatomy and Joints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169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723706" y="0"/>
            <a:ext cx="3639495" cy="6686392"/>
          </a:xfrm>
          <a:prstGeom prst="rect">
            <a:avLst/>
          </a:prstGeom>
        </p:spPr>
      </p:pic>
      <p:sp>
        <p:nvSpPr>
          <p:cNvPr id="21" name="TextBox 20"/>
          <p:cNvSpPr txBox="1"/>
          <p:nvPr/>
        </p:nvSpPr>
        <p:spPr>
          <a:xfrm>
            <a:off x="1318562" y="1431235"/>
            <a:ext cx="5202646" cy="3416320"/>
          </a:xfrm>
          <a:prstGeom prst="rect">
            <a:avLst/>
          </a:prstGeom>
          <a:noFill/>
        </p:spPr>
        <p:txBody>
          <a:bodyPr wrap="square" rtlCol="0">
            <a:spAutoFit/>
          </a:bodyPr>
          <a:lstStyle/>
          <a:p>
            <a:r>
              <a:rPr lang="en-US" sz="3600" dirty="0"/>
              <a:t>1. Biceps</a:t>
            </a:r>
          </a:p>
          <a:p>
            <a:r>
              <a:rPr lang="en-US" sz="3600" dirty="0"/>
              <a:t>2. Pectoralis Major </a:t>
            </a:r>
          </a:p>
          <a:p>
            <a:r>
              <a:rPr lang="en-US" sz="3600" dirty="0"/>
              <a:t>3. </a:t>
            </a:r>
            <a:r>
              <a:rPr lang="en-US" sz="3600" dirty="0" err="1"/>
              <a:t>Obliques</a:t>
            </a:r>
            <a:endParaRPr lang="en-US" sz="3600" dirty="0"/>
          </a:p>
          <a:p>
            <a:r>
              <a:rPr lang="en-US" sz="3600" dirty="0"/>
              <a:t>4. Abdominals</a:t>
            </a:r>
          </a:p>
          <a:p>
            <a:r>
              <a:rPr lang="en-US" sz="3600" dirty="0"/>
              <a:t>5. Adductors</a:t>
            </a:r>
          </a:p>
          <a:p>
            <a:r>
              <a:rPr lang="en-US" sz="3600" dirty="0"/>
              <a:t>6. Quadriceps</a:t>
            </a:r>
          </a:p>
        </p:txBody>
      </p:sp>
      <p:sp>
        <p:nvSpPr>
          <p:cNvPr id="25" name="TextBox 24"/>
          <p:cNvSpPr txBox="1"/>
          <p:nvPr/>
        </p:nvSpPr>
        <p:spPr>
          <a:xfrm>
            <a:off x="2004946" y="225286"/>
            <a:ext cx="3829878" cy="769441"/>
          </a:xfrm>
          <a:prstGeom prst="rect">
            <a:avLst/>
          </a:prstGeom>
          <a:noFill/>
        </p:spPr>
        <p:txBody>
          <a:bodyPr wrap="square" rtlCol="0">
            <a:spAutoFit/>
          </a:bodyPr>
          <a:lstStyle/>
          <a:p>
            <a:r>
              <a:rPr lang="en-US" sz="4400" b="1" dirty="0"/>
              <a:t>Front View</a:t>
            </a:r>
          </a:p>
        </p:txBody>
      </p:sp>
      <p:sp>
        <p:nvSpPr>
          <p:cNvPr id="26" name="Right Arrow 25"/>
          <p:cNvSpPr/>
          <p:nvPr/>
        </p:nvSpPr>
        <p:spPr>
          <a:xfrm>
            <a:off x="6946565" y="1762539"/>
            <a:ext cx="878265" cy="29154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Left Arrow 26"/>
          <p:cNvSpPr/>
          <p:nvPr/>
        </p:nvSpPr>
        <p:spPr>
          <a:xfrm>
            <a:off x="9134876" y="1519514"/>
            <a:ext cx="1156562" cy="22528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Arrow 27"/>
          <p:cNvSpPr/>
          <p:nvPr/>
        </p:nvSpPr>
        <p:spPr>
          <a:xfrm>
            <a:off x="8863207" y="2229322"/>
            <a:ext cx="1699901" cy="228143"/>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ight Arrow 28"/>
          <p:cNvSpPr/>
          <p:nvPr/>
        </p:nvSpPr>
        <p:spPr>
          <a:xfrm>
            <a:off x="7460974" y="3618182"/>
            <a:ext cx="1715578" cy="19844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ight Arrow 29"/>
          <p:cNvSpPr/>
          <p:nvPr/>
        </p:nvSpPr>
        <p:spPr>
          <a:xfrm>
            <a:off x="6348931" y="2457465"/>
            <a:ext cx="1855304" cy="2782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Left Arrow 30"/>
          <p:cNvSpPr/>
          <p:nvPr/>
        </p:nvSpPr>
        <p:spPr>
          <a:xfrm>
            <a:off x="8863207" y="3127517"/>
            <a:ext cx="1699901" cy="23990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32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70540" y="1"/>
            <a:ext cx="4336143" cy="6858000"/>
          </a:xfrm>
          <a:prstGeom prst="rect">
            <a:avLst/>
          </a:prstGeom>
        </p:spPr>
      </p:pic>
      <p:sp>
        <p:nvSpPr>
          <p:cNvPr id="3" name="Right Arrow 2"/>
          <p:cNvSpPr/>
          <p:nvPr/>
        </p:nvSpPr>
        <p:spPr>
          <a:xfrm>
            <a:off x="7089913" y="1338470"/>
            <a:ext cx="1404730" cy="344557"/>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rot="10800000">
            <a:off x="9912626" y="2950969"/>
            <a:ext cx="1720918" cy="478032"/>
          </a:xfrm>
          <a:prstGeom prst="rect">
            <a:avLst/>
          </a:prstGeom>
        </p:spPr>
      </p:pic>
      <p:pic>
        <p:nvPicPr>
          <p:cNvPr id="5" name="Picture 4"/>
          <p:cNvPicPr>
            <a:picLocks noChangeAspect="1"/>
          </p:cNvPicPr>
          <p:nvPr/>
        </p:nvPicPr>
        <p:blipFill>
          <a:blip r:embed="rId3"/>
          <a:stretch>
            <a:fillRect/>
          </a:stretch>
        </p:blipFill>
        <p:spPr>
          <a:xfrm rot="10800000">
            <a:off x="10380095" y="1865889"/>
            <a:ext cx="1426588" cy="396274"/>
          </a:xfrm>
          <a:prstGeom prst="rect">
            <a:avLst/>
          </a:prstGeom>
        </p:spPr>
      </p:pic>
      <p:pic>
        <p:nvPicPr>
          <p:cNvPr id="6" name="Picture 5"/>
          <p:cNvPicPr>
            <a:picLocks noChangeAspect="1"/>
          </p:cNvPicPr>
          <p:nvPr/>
        </p:nvPicPr>
        <p:blipFill>
          <a:blip r:embed="rId3"/>
          <a:stretch>
            <a:fillRect/>
          </a:stretch>
        </p:blipFill>
        <p:spPr>
          <a:xfrm rot="10800000">
            <a:off x="9666801" y="927076"/>
            <a:ext cx="1426588" cy="396274"/>
          </a:xfrm>
          <a:prstGeom prst="rect">
            <a:avLst/>
          </a:prstGeom>
        </p:spPr>
      </p:pic>
      <p:pic>
        <p:nvPicPr>
          <p:cNvPr id="7" name="Picture 6"/>
          <p:cNvPicPr>
            <a:picLocks noChangeAspect="1"/>
          </p:cNvPicPr>
          <p:nvPr/>
        </p:nvPicPr>
        <p:blipFill>
          <a:blip r:embed="rId3"/>
          <a:stretch>
            <a:fillRect/>
          </a:stretch>
        </p:blipFill>
        <p:spPr>
          <a:xfrm rot="10800000">
            <a:off x="10564306" y="4945364"/>
            <a:ext cx="1426588" cy="396274"/>
          </a:xfrm>
          <a:prstGeom prst="rect">
            <a:avLst/>
          </a:prstGeom>
        </p:spPr>
      </p:pic>
      <p:pic>
        <p:nvPicPr>
          <p:cNvPr id="8" name="Picture 7"/>
          <p:cNvPicPr>
            <a:picLocks noChangeAspect="1"/>
          </p:cNvPicPr>
          <p:nvPr/>
        </p:nvPicPr>
        <p:blipFill>
          <a:blip r:embed="rId3"/>
          <a:stretch>
            <a:fillRect/>
          </a:stretch>
        </p:blipFill>
        <p:spPr>
          <a:xfrm rot="10800000">
            <a:off x="10206956" y="3790908"/>
            <a:ext cx="1426588" cy="396274"/>
          </a:xfrm>
          <a:prstGeom prst="rect">
            <a:avLst/>
          </a:prstGeom>
        </p:spPr>
      </p:pic>
      <p:pic>
        <p:nvPicPr>
          <p:cNvPr id="9" name="Picture 8"/>
          <p:cNvPicPr>
            <a:picLocks noChangeAspect="1"/>
          </p:cNvPicPr>
          <p:nvPr/>
        </p:nvPicPr>
        <p:blipFill>
          <a:blip r:embed="rId3"/>
          <a:stretch>
            <a:fillRect/>
          </a:stretch>
        </p:blipFill>
        <p:spPr>
          <a:xfrm>
            <a:off x="7978289" y="2554694"/>
            <a:ext cx="1426588" cy="396274"/>
          </a:xfrm>
          <a:prstGeom prst="rect">
            <a:avLst/>
          </a:prstGeom>
        </p:spPr>
      </p:pic>
      <p:pic>
        <p:nvPicPr>
          <p:cNvPr id="11" name="Picture 10"/>
          <p:cNvPicPr>
            <a:picLocks noChangeAspect="1"/>
          </p:cNvPicPr>
          <p:nvPr/>
        </p:nvPicPr>
        <p:blipFill>
          <a:blip r:embed="rId3"/>
          <a:stretch>
            <a:fillRect/>
          </a:stretch>
        </p:blipFill>
        <p:spPr>
          <a:xfrm rot="8143452">
            <a:off x="9887782" y="1463856"/>
            <a:ext cx="1146073" cy="395085"/>
          </a:xfrm>
          <a:prstGeom prst="rect">
            <a:avLst/>
          </a:prstGeom>
        </p:spPr>
      </p:pic>
      <p:sp>
        <p:nvSpPr>
          <p:cNvPr id="12" name="TextBox 11"/>
          <p:cNvSpPr txBox="1"/>
          <p:nvPr/>
        </p:nvSpPr>
        <p:spPr>
          <a:xfrm>
            <a:off x="1858891" y="1144028"/>
            <a:ext cx="4481548" cy="5293757"/>
          </a:xfrm>
          <a:prstGeom prst="rect">
            <a:avLst/>
          </a:prstGeom>
          <a:noFill/>
        </p:spPr>
        <p:txBody>
          <a:bodyPr wrap="none" rtlCol="0">
            <a:spAutoFit/>
          </a:bodyPr>
          <a:lstStyle/>
          <a:p>
            <a:r>
              <a:rPr lang="en-US" sz="4000" dirty="0"/>
              <a:t>1. Gastrocnemius</a:t>
            </a:r>
          </a:p>
          <a:p>
            <a:r>
              <a:rPr lang="en-US" sz="4000" dirty="0"/>
              <a:t>2. Gluteus Maximus</a:t>
            </a:r>
          </a:p>
          <a:p>
            <a:r>
              <a:rPr lang="en-US" sz="4000" dirty="0"/>
              <a:t>3. Erector Spinae</a:t>
            </a:r>
          </a:p>
          <a:p>
            <a:r>
              <a:rPr lang="en-US" sz="4000" dirty="0"/>
              <a:t>4. Trapezius</a:t>
            </a:r>
          </a:p>
          <a:p>
            <a:r>
              <a:rPr lang="en-US" sz="4000" dirty="0"/>
              <a:t>5. Latissimus </a:t>
            </a:r>
            <a:r>
              <a:rPr lang="en-US" sz="4000" dirty="0" err="1"/>
              <a:t>Dorsi</a:t>
            </a:r>
            <a:endParaRPr lang="en-US" sz="4000" dirty="0"/>
          </a:p>
          <a:p>
            <a:r>
              <a:rPr lang="en-US" sz="4000" dirty="0"/>
              <a:t>6. Triceps</a:t>
            </a:r>
          </a:p>
          <a:p>
            <a:r>
              <a:rPr lang="en-US" sz="4000" dirty="0"/>
              <a:t>7. Deltoids</a:t>
            </a:r>
          </a:p>
          <a:p>
            <a:r>
              <a:rPr lang="en-US" sz="4000" dirty="0"/>
              <a:t>8. Hamstrings</a:t>
            </a:r>
          </a:p>
          <a:p>
            <a:endParaRPr lang="en-US" dirty="0"/>
          </a:p>
        </p:txBody>
      </p:sp>
      <p:sp>
        <p:nvSpPr>
          <p:cNvPr id="13" name="TextBox 12"/>
          <p:cNvSpPr txBox="1"/>
          <p:nvPr/>
        </p:nvSpPr>
        <p:spPr>
          <a:xfrm>
            <a:off x="1508385" y="157635"/>
            <a:ext cx="4481548" cy="769441"/>
          </a:xfrm>
          <a:prstGeom prst="rect">
            <a:avLst/>
          </a:prstGeom>
          <a:noFill/>
        </p:spPr>
        <p:txBody>
          <a:bodyPr wrap="square" rtlCol="0">
            <a:spAutoFit/>
          </a:bodyPr>
          <a:lstStyle/>
          <a:p>
            <a:pPr algn="ctr"/>
            <a:r>
              <a:rPr lang="en-US" sz="4400" b="1" dirty="0"/>
              <a:t>Rear View</a:t>
            </a:r>
          </a:p>
        </p:txBody>
      </p:sp>
    </p:spTree>
    <p:extLst>
      <p:ext uri="{BB962C8B-B14F-4D97-AF65-F5344CB8AC3E}">
        <p14:creationId xmlns:p14="http://schemas.microsoft.com/office/powerpoint/2010/main" val="203111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8235"/>
            <a:ext cx="9601200" cy="1485900"/>
          </a:xfrm>
        </p:spPr>
        <p:txBody>
          <a:bodyPr/>
          <a:lstStyle/>
          <a:p>
            <a:r>
              <a:rPr lang="en-US" dirty="0"/>
              <a:t>Joints</a:t>
            </a:r>
          </a:p>
        </p:txBody>
      </p:sp>
      <p:sp>
        <p:nvSpPr>
          <p:cNvPr id="3" name="Content Placeholder 2"/>
          <p:cNvSpPr>
            <a:spLocks noGrp="1"/>
          </p:cNvSpPr>
          <p:nvPr>
            <p:ph idx="1"/>
          </p:nvPr>
        </p:nvSpPr>
        <p:spPr>
          <a:xfrm>
            <a:off x="1371600" y="1146313"/>
            <a:ext cx="9601200" cy="3581400"/>
          </a:xfrm>
        </p:spPr>
        <p:txBody>
          <a:bodyPr>
            <a:noAutofit/>
          </a:bodyPr>
          <a:lstStyle/>
          <a:p>
            <a:r>
              <a:rPr lang="en-US" sz="2400" dirty="0"/>
              <a:t>Shoulder</a:t>
            </a:r>
          </a:p>
          <a:p>
            <a:pPr lvl="1"/>
            <a:r>
              <a:rPr lang="en-US" sz="2400" dirty="0"/>
              <a:t>Traps, </a:t>
            </a:r>
            <a:r>
              <a:rPr lang="en-US" sz="2400" dirty="0" err="1"/>
              <a:t>Lats</a:t>
            </a:r>
            <a:r>
              <a:rPr lang="en-US" sz="2400" dirty="0"/>
              <a:t>, Pecs, </a:t>
            </a:r>
            <a:r>
              <a:rPr lang="en-US" sz="2400" dirty="0" err="1"/>
              <a:t>Delts</a:t>
            </a:r>
            <a:endParaRPr lang="en-US" sz="2400" dirty="0"/>
          </a:p>
          <a:p>
            <a:r>
              <a:rPr lang="en-US" sz="2400" dirty="0"/>
              <a:t>Elbow</a:t>
            </a:r>
          </a:p>
          <a:p>
            <a:pPr lvl="1"/>
            <a:r>
              <a:rPr lang="en-US" sz="2400" dirty="0"/>
              <a:t>Biceps, Triceps</a:t>
            </a:r>
          </a:p>
          <a:p>
            <a:r>
              <a:rPr lang="en-US" sz="2400" dirty="0"/>
              <a:t>Trunk (Core)</a:t>
            </a:r>
          </a:p>
          <a:p>
            <a:pPr lvl="1"/>
            <a:r>
              <a:rPr lang="en-US" sz="2400" dirty="0"/>
              <a:t>Abdominals, </a:t>
            </a:r>
            <a:r>
              <a:rPr lang="en-US" sz="2400" dirty="0" err="1"/>
              <a:t>Obliques</a:t>
            </a:r>
            <a:r>
              <a:rPr lang="en-US" sz="2400" dirty="0"/>
              <a:t>, Erector Spinae</a:t>
            </a:r>
          </a:p>
          <a:p>
            <a:r>
              <a:rPr lang="en-US" sz="2400" dirty="0"/>
              <a:t>Hip</a:t>
            </a:r>
          </a:p>
          <a:p>
            <a:pPr lvl="1"/>
            <a:r>
              <a:rPr lang="en-US" sz="2400" dirty="0"/>
              <a:t>Gluteus Maximus, Adductors</a:t>
            </a:r>
          </a:p>
          <a:p>
            <a:r>
              <a:rPr lang="en-US" sz="2400" dirty="0"/>
              <a:t>Knee</a:t>
            </a:r>
          </a:p>
          <a:p>
            <a:pPr lvl="1"/>
            <a:r>
              <a:rPr lang="en-US" sz="2400" dirty="0"/>
              <a:t>Quadriceps, Hamstrings</a:t>
            </a:r>
          </a:p>
          <a:p>
            <a:r>
              <a:rPr lang="en-US" sz="2400" dirty="0"/>
              <a:t>Ankle</a:t>
            </a:r>
          </a:p>
          <a:p>
            <a:pPr lvl="1"/>
            <a:r>
              <a:rPr lang="en-US" sz="2400" dirty="0"/>
              <a:t>Gastrocnemius</a:t>
            </a:r>
          </a:p>
        </p:txBody>
      </p:sp>
    </p:spTree>
    <p:extLst>
      <p:ext uri="{BB962C8B-B14F-4D97-AF65-F5344CB8AC3E}">
        <p14:creationId xmlns:p14="http://schemas.microsoft.com/office/powerpoint/2010/main" val="347184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movements that contract the muscles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83898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685800"/>
            <a:ext cx="5234609" cy="2157884"/>
          </a:xfrm>
        </p:spPr>
        <p:txBody>
          <a:bodyPr/>
          <a:lstStyle/>
          <a:p>
            <a:r>
              <a:rPr lang="en-US" sz="2800" b="1" dirty="0"/>
              <a:t>Flexion</a:t>
            </a:r>
            <a:r>
              <a:rPr lang="en-US" sz="2800" dirty="0"/>
              <a:t>- </a:t>
            </a:r>
            <a:r>
              <a:rPr lang="en-US" sz="2800" i="1" dirty="0"/>
              <a:t>describes </a:t>
            </a:r>
            <a:r>
              <a:rPr lang="en-US" sz="2800" b="1" i="1" dirty="0"/>
              <a:t>a bending movement that decreases the angle between a segment and its proximal segment.  </a:t>
            </a:r>
            <a:r>
              <a:rPr lang="en-US" sz="2800" dirty="0"/>
              <a:t>For example, bending the elbow, or clenching a hand into a fist, are examples of flexion.</a:t>
            </a:r>
          </a:p>
        </p:txBody>
      </p:sp>
      <p:pic>
        <p:nvPicPr>
          <p:cNvPr id="6" name="Content Placeholder 5"/>
          <p:cNvPicPr>
            <a:picLocks noGrp="1" noChangeAspect="1"/>
          </p:cNvPicPr>
          <p:nvPr>
            <p:ph idx="1"/>
          </p:nvPr>
        </p:nvPicPr>
        <p:blipFill>
          <a:blip r:embed="rId2"/>
          <a:stretch>
            <a:fillRect/>
          </a:stretch>
        </p:blipFill>
        <p:spPr>
          <a:xfrm>
            <a:off x="5685424" y="509700"/>
            <a:ext cx="6294542" cy="5009816"/>
          </a:xfrm>
          <a:prstGeom prst="rect">
            <a:avLst/>
          </a:prstGeom>
        </p:spPr>
      </p:pic>
      <p:sp>
        <p:nvSpPr>
          <p:cNvPr id="5" name="Text Placeholder 4"/>
          <p:cNvSpPr>
            <a:spLocks noGrp="1"/>
          </p:cNvSpPr>
          <p:nvPr>
            <p:ph type="body" sz="half" idx="2"/>
          </p:nvPr>
        </p:nvSpPr>
        <p:spPr>
          <a:xfrm>
            <a:off x="-1" y="3704484"/>
            <a:ext cx="5234608" cy="3011056"/>
          </a:xfrm>
        </p:spPr>
        <p:txBody>
          <a:bodyPr>
            <a:normAutofit/>
          </a:bodyPr>
          <a:lstStyle/>
          <a:p>
            <a:r>
              <a:rPr lang="en-US" sz="2800" b="1" dirty="0"/>
              <a:t>Extension</a:t>
            </a:r>
            <a:r>
              <a:rPr lang="en-US" sz="2800" dirty="0"/>
              <a:t>- </a:t>
            </a:r>
            <a:r>
              <a:rPr lang="en-US" sz="2800" b="1" i="1" dirty="0"/>
              <a:t>the opposite of flexion, describing a straightening movement that increases the angle between body parts.</a:t>
            </a:r>
            <a:r>
              <a:rPr lang="en-US" sz="2800" b="1" dirty="0"/>
              <a:t> </a:t>
            </a:r>
            <a:r>
              <a:rPr lang="en-US" sz="2800" dirty="0"/>
              <a:t>For example, when standing up, the knees are extended.</a:t>
            </a:r>
          </a:p>
        </p:txBody>
      </p:sp>
    </p:spTree>
    <p:extLst>
      <p:ext uri="{BB962C8B-B14F-4D97-AF65-F5344CB8AC3E}">
        <p14:creationId xmlns:p14="http://schemas.microsoft.com/office/powerpoint/2010/main" val="89091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8696" y="286032"/>
            <a:ext cx="4537213" cy="2157884"/>
          </a:xfrm>
        </p:spPr>
        <p:txBody>
          <a:bodyPr/>
          <a:lstStyle/>
          <a:p>
            <a:r>
              <a:rPr lang="en-US" dirty="0"/>
              <a:t>Hyperextension</a:t>
            </a:r>
          </a:p>
        </p:txBody>
      </p:sp>
      <p:pic>
        <p:nvPicPr>
          <p:cNvPr id="8" name="Picture Placeholder 7"/>
          <p:cNvPicPr>
            <a:picLocks noGrp="1" noChangeAspect="1"/>
          </p:cNvPicPr>
          <p:nvPr>
            <p:ph type="pic" idx="1"/>
          </p:nvPr>
        </p:nvPicPr>
        <p:blipFill>
          <a:blip r:embed="rId2"/>
          <a:srcRect l="4586" r="4586"/>
          <a:stretch>
            <a:fillRect/>
          </a:stretch>
        </p:blipFill>
        <p:spPr>
          <a:xfrm>
            <a:off x="5552660" y="2133700"/>
            <a:ext cx="4587821" cy="4724300"/>
          </a:xfrm>
          <a:prstGeom prst="rect">
            <a:avLst/>
          </a:prstGeom>
        </p:spPr>
      </p:pic>
      <p:sp>
        <p:nvSpPr>
          <p:cNvPr id="6" name="Text Placeholder 5"/>
          <p:cNvSpPr>
            <a:spLocks noGrp="1"/>
          </p:cNvSpPr>
          <p:nvPr>
            <p:ph type="body" sz="half" idx="2"/>
          </p:nvPr>
        </p:nvSpPr>
        <p:spPr>
          <a:xfrm>
            <a:off x="223215" y="1180809"/>
            <a:ext cx="4996069" cy="5367130"/>
          </a:xfrm>
        </p:spPr>
        <p:txBody>
          <a:bodyPr>
            <a:normAutofit/>
          </a:bodyPr>
          <a:lstStyle/>
          <a:p>
            <a:r>
              <a:rPr lang="en-US" sz="2000" dirty="0"/>
              <a:t>The prefix </a:t>
            </a:r>
            <a:r>
              <a:rPr lang="en-US" sz="2000" i="1" dirty="0"/>
              <a:t>hyper</a:t>
            </a:r>
            <a:r>
              <a:rPr lang="en-US" sz="2000" dirty="0"/>
              <a:t> is sometimes added to </a:t>
            </a:r>
            <a:r>
              <a:rPr lang="en-US" sz="2000" i="1" dirty="0"/>
              <a:t>describe </a:t>
            </a:r>
            <a:r>
              <a:rPr lang="en-US" sz="2000" b="1" i="1" dirty="0"/>
              <a:t>movement beyond the normal limits of what the joint is able to do (180˚).  </a:t>
            </a:r>
            <a:r>
              <a:rPr lang="en-US" sz="2000" dirty="0"/>
              <a:t>For example, if a part of the body such as a joint is overstretched or "bent backwards" because of exaggerated extension motion, then it can be described as hyperextended. Hyperextension increases the stress on the ligaments of a joint, and is not always because of a voluntary movement. It may be a result of accidents, falls, or other causes of trauma.  Other times, exercise such as back extensions can be beneficial in terms of strengthening the core and lower back and aid in the prevention of serious injury.</a:t>
            </a:r>
          </a:p>
        </p:txBody>
      </p:sp>
      <p:pic>
        <p:nvPicPr>
          <p:cNvPr id="7" name="Picture 6"/>
          <p:cNvPicPr>
            <a:picLocks noChangeAspect="1"/>
          </p:cNvPicPr>
          <p:nvPr/>
        </p:nvPicPr>
        <p:blipFill>
          <a:blip r:embed="rId3"/>
          <a:stretch>
            <a:fillRect/>
          </a:stretch>
        </p:blipFill>
        <p:spPr>
          <a:xfrm>
            <a:off x="8598901" y="26504"/>
            <a:ext cx="3957803" cy="3837870"/>
          </a:xfrm>
          <a:prstGeom prst="rect">
            <a:avLst/>
          </a:prstGeom>
        </p:spPr>
      </p:pic>
    </p:spTree>
    <p:extLst>
      <p:ext uri="{BB962C8B-B14F-4D97-AF65-F5344CB8AC3E}">
        <p14:creationId xmlns:p14="http://schemas.microsoft.com/office/powerpoint/2010/main" val="199996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95" y="92765"/>
            <a:ext cx="5062330" cy="2949109"/>
          </a:xfrm>
        </p:spPr>
        <p:txBody>
          <a:bodyPr/>
          <a:lstStyle/>
          <a:p>
            <a:r>
              <a:rPr lang="en-US" sz="2400" b="1" i="1" dirty="0"/>
              <a:t>Abduction</a:t>
            </a:r>
            <a:r>
              <a:rPr lang="en-US" sz="2400" i="1" dirty="0"/>
              <a:t>-refers to </a:t>
            </a:r>
            <a:r>
              <a:rPr lang="en-US" sz="2400" b="1" i="1" dirty="0"/>
              <a:t>a motion that pulls a structure or part away from the midline of the body.</a:t>
            </a:r>
            <a:r>
              <a:rPr lang="en-US" sz="2400" b="1" dirty="0"/>
              <a:t> </a:t>
            </a:r>
            <a:r>
              <a:rPr lang="en-US" sz="2400" dirty="0"/>
              <a:t>In the case of fingers and toes, it refers to spreading the digits apart, away from the centerline of the hand or foot.  For example, raising the arms up, such as when tightrope-walking, is an example of abduction at the shoulder. </a:t>
            </a:r>
          </a:p>
        </p:txBody>
      </p:sp>
      <p:pic>
        <p:nvPicPr>
          <p:cNvPr id="5" name="Content Placeholder 4"/>
          <p:cNvPicPr>
            <a:picLocks noGrp="1" noChangeAspect="1"/>
          </p:cNvPicPr>
          <p:nvPr>
            <p:ph idx="1"/>
          </p:nvPr>
        </p:nvPicPr>
        <p:blipFill rotWithShape="1">
          <a:blip r:embed="rId2"/>
          <a:srcRect r="1125" b="12951"/>
          <a:stretch/>
        </p:blipFill>
        <p:spPr>
          <a:xfrm>
            <a:off x="5907984" y="4145173"/>
            <a:ext cx="5526157" cy="2712827"/>
          </a:xfrm>
          <a:prstGeom prst="rect">
            <a:avLst/>
          </a:prstGeom>
        </p:spPr>
      </p:pic>
      <p:sp>
        <p:nvSpPr>
          <p:cNvPr id="4" name="Text Placeholder 3"/>
          <p:cNvSpPr>
            <a:spLocks noGrp="1"/>
          </p:cNvSpPr>
          <p:nvPr>
            <p:ph type="body" sz="half" idx="2"/>
          </p:nvPr>
        </p:nvSpPr>
        <p:spPr>
          <a:xfrm>
            <a:off x="120595" y="3041874"/>
            <a:ext cx="5246535" cy="3011056"/>
          </a:xfrm>
        </p:spPr>
        <p:txBody>
          <a:bodyPr>
            <a:noAutofit/>
          </a:bodyPr>
          <a:lstStyle/>
          <a:p>
            <a:r>
              <a:rPr lang="en-US" sz="2400" b="1" dirty="0"/>
              <a:t>Adduction-</a:t>
            </a:r>
            <a:r>
              <a:rPr lang="en-US" sz="2400" dirty="0"/>
              <a:t> </a:t>
            </a:r>
            <a:r>
              <a:rPr lang="en-US" sz="2400" b="1" i="1" dirty="0"/>
              <a:t>refers to a motion that pulls a structure or part toward the midline of the body, or towards the midline of a limb.</a:t>
            </a:r>
            <a:r>
              <a:rPr lang="en-US" sz="2400" i="1" dirty="0"/>
              <a:t> </a:t>
            </a:r>
            <a:r>
              <a:rPr lang="en-US" sz="2400" dirty="0"/>
              <a:t>In the case of fingers and toes, it refers to bringing the digits together, towards the centerline of the hand or foot.  Dropping the arms to the sides, or bringing the knees together, are examples of adduction.</a:t>
            </a:r>
          </a:p>
        </p:txBody>
      </p:sp>
      <p:pic>
        <p:nvPicPr>
          <p:cNvPr id="7" name="Picture 6"/>
          <p:cNvPicPr>
            <a:picLocks noChangeAspect="1"/>
          </p:cNvPicPr>
          <p:nvPr/>
        </p:nvPicPr>
        <p:blipFill>
          <a:blip r:embed="rId3"/>
          <a:stretch>
            <a:fillRect/>
          </a:stretch>
        </p:blipFill>
        <p:spPr>
          <a:xfrm>
            <a:off x="9080224" y="0"/>
            <a:ext cx="2857500" cy="4010025"/>
          </a:xfrm>
          <a:prstGeom prst="rect">
            <a:avLst/>
          </a:prstGeom>
        </p:spPr>
      </p:pic>
      <p:pic>
        <p:nvPicPr>
          <p:cNvPr id="8" name="Picture 7"/>
          <p:cNvPicPr>
            <a:picLocks noChangeAspect="1"/>
          </p:cNvPicPr>
          <p:nvPr/>
        </p:nvPicPr>
        <p:blipFill>
          <a:blip r:embed="rId4"/>
          <a:stretch>
            <a:fillRect/>
          </a:stretch>
        </p:blipFill>
        <p:spPr>
          <a:xfrm>
            <a:off x="5786396" y="2254526"/>
            <a:ext cx="3170914" cy="2113943"/>
          </a:xfrm>
          <a:prstGeom prst="rect">
            <a:avLst/>
          </a:prstGeom>
        </p:spPr>
      </p:pic>
      <p:pic>
        <p:nvPicPr>
          <p:cNvPr id="9" name="Picture 8"/>
          <p:cNvPicPr>
            <a:picLocks noChangeAspect="1"/>
          </p:cNvPicPr>
          <p:nvPr/>
        </p:nvPicPr>
        <p:blipFill>
          <a:blip r:embed="rId5"/>
          <a:stretch>
            <a:fillRect/>
          </a:stretch>
        </p:blipFill>
        <p:spPr>
          <a:xfrm>
            <a:off x="5575521" y="0"/>
            <a:ext cx="3381789" cy="2254526"/>
          </a:xfrm>
          <a:prstGeom prst="rect">
            <a:avLst/>
          </a:prstGeom>
        </p:spPr>
      </p:pic>
    </p:spTree>
    <p:extLst>
      <p:ext uri="{BB962C8B-B14F-4D97-AF65-F5344CB8AC3E}">
        <p14:creationId xmlns:p14="http://schemas.microsoft.com/office/powerpoint/2010/main" val="80487352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4034</TotalTime>
  <Words>524</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Franklin Gothic Book</vt:lpstr>
      <vt:lpstr>Crop</vt:lpstr>
      <vt:lpstr>Personal Fitness Lesson #2</vt:lpstr>
      <vt:lpstr>Basic Muscle Anatomy and Joints</vt:lpstr>
      <vt:lpstr>PowerPoint Presentation</vt:lpstr>
      <vt:lpstr>PowerPoint Presentation</vt:lpstr>
      <vt:lpstr>Joints</vt:lpstr>
      <vt:lpstr>movements that contract the muscles</vt:lpstr>
      <vt:lpstr>Flexion- describes a bending movement that decreases the angle between a segment and its proximal segment.  For example, bending the elbow, or clenching a hand into a fist, are examples of flexion.</vt:lpstr>
      <vt:lpstr>Hyperextension</vt:lpstr>
      <vt:lpstr>Abduction-refers to a motion that pulls a structure or part away from the midline of the body. In the case of fingers and toes, it refers to spreading the digits apart, away from the centerline of the hand or foot.  For example, raising the arms up, such as when tightrope-walking, is an example of abduction at the shoulder. </vt:lpstr>
      <vt:lpstr>Circumduction- a circular movement of the joint, such as drawing a circle with your wrist that combines abduction, adduction, flexion, and extension.</vt:lpstr>
      <vt:lpstr>Lateral (external) Rotation- refers to rotation away from (external) the center of the body.</vt:lpstr>
      <vt:lpstr>Pronation- inward movement or rotation of the forearm or foot.</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Fitness Lesson #2</dc:title>
  <dc:creator>PULLAR, MAXINE</dc:creator>
  <cp:lastModifiedBy>PULLAR, MAXINE</cp:lastModifiedBy>
  <cp:revision>20</cp:revision>
  <dcterms:created xsi:type="dcterms:W3CDTF">2016-08-18T21:20:02Z</dcterms:created>
  <dcterms:modified xsi:type="dcterms:W3CDTF">2016-09-13T14:44:53Z</dcterms:modified>
</cp:coreProperties>
</file>